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5" r:id="rId1"/>
  </p:sldMasterIdLst>
  <p:sldIdLst>
    <p:sldId id="256" r:id="rId2"/>
    <p:sldId id="257" r:id="rId3"/>
    <p:sldId id="260" r:id="rId4"/>
    <p:sldId id="261" r:id="rId5"/>
    <p:sldId id="263" r:id="rId6"/>
    <p:sldId id="262" r:id="rId7"/>
    <p:sldId id="269" r:id="rId8"/>
    <p:sldId id="259" r:id="rId9"/>
    <p:sldId id="264" r:id="rId10"/>
    <p:sldId id="275" r:id="rId11"/>
    <p:sldId id="265" r:id="rId12"/>
    <p:sldId id="266" r:id="rId13"/>
    <p:sldId id="267" r:id="rId14"/>
    <p:sldId id="268" r:id="rId15"/>
    <p:sldId id="276" r:id="rId16"/>
    <p:sldId id="270" r:id="rId17"/>
    <p:sldId id="271" r:id="rId18"/>
    <p:sldId id="272" r:id="rId19"/>
    <p:sldId id="274" r:id="rId20"/>
    <p:sldId id="277" r:id="rId21"/>
    <p:sldId id="278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6"/>
    <p:restoredTop sz="94675"/>
  </p:normalViewPr>
  <p:slideViewPr>
    <p:cSldViewPr snapToGrid="0" snapToObjects="1">
      <p:cViewPr varScale="1">
        <p:scale>
          <a:sx n="81" d="100"/>
          <a:sy n="81" d="100"/>
        </p:scale>
        <p:origin x="20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3974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12/13/17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97261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22394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1231340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9817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12/13/17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35098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12/13/17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324373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smtClean="0"/>
              <a:t>12/13/17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166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20469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40896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63238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smtClean="0"/>
              <a:t>12/13/17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38737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12/13/17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05860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12/13/17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00774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12/13/17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16726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12/13/17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80461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12/13/17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01891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image" Target="../media/image3.png"/><Relationship Id="rId21" Type="http://schemas.openxmlformats.org/officeDocument/2006/relationships/image" Target="../media/image4.png"/><Relationship Id="rId22" Type="http://schemas.openxmlformats.org/officeDocument/2006/relationships/image" Target="../media/image5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12/13/17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209153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  <p:sldLayoutId id="2147483700" r:id="rId15"/>
    <p:sldLayoutId id="2147483701" r:id="rId16"/>
    <p:sldLayoutId id="2147483702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github.com/BrainCradle/CSCIE-71-Project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4" Type="http://schemas.openxmlformats.org/officeDocument/2006/relationships/image" Target="../media/image20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4" Type="http://schemas.openxmlformats.org/officeDocument/2006/relationships/image" Target="../media/image23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linkedin.com/in/peterhenstock/" TargetMode="External"/><Relationship Id="rId3" Type="http://schemas.openxmlformats.org/officeDocument/2006/relationships/hyperlink" Target="https://www.linkedin.com/in/andrew-kiriakedes-565267123/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u="sng" dirty="0">
                <a:solidFill>
                  <a:schemeClr val="tx1">
                    <a:lumMod val="95000"/>
                  </a:schemeClr>
                </a:solidFill>
                <a:hlinkClick r:id="rId2"/>
              </a:rPr>
              <a:t>CSCIE-71-Project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en-US" sz="1200" dirty="0" smtClean="0"/>
              <a:t>BrainCradle </a:t>
            </a:r>
            <a:r>
              <a:rPr lang="en-US" sz="1200" dirty="0" smtClean="0"/>
              <a:t>Team</a:t>
            </a:r>
          </a:p>
          <a:p>
            <a:endParaRPr lang="en-US" sz="1200" dirty="0"/>
          </a:p>
          <a:p>
            <a:r>
              <a:rPr lang="en-US" sz="1200" dirty="0" smtClean="0"/>
              <a:t>DEVON LUONGO – PRODUCT OWNER</a:t>
            </a:r>
          </a:p>
          <a:p>
            <a:r>
              <a:rPr lang="en-US" sz="1200" dirty="0" smtClean="0"/>
              <a:t>DIGANT SHAH – SCRUM MASTER</a:t>
            </a:r>
          </a:p>
          <a:p>
            <a:r>
              <a:rPr lang="en-US" sz="1200" dirty="0" smtClean="0"/>
              <a:t>SHIVAS JAYRAM – DEV TEAM MEMBER</a:t>
            </a:r>
          </a:p>
          <a:p>
            <a:r>
              <a:rPr lang="en-US" sz="1200" dirty="0" err="1" smtClean="0"/>
              <a:t>AILINg</a:t>
            </a:r>
            <a:r>
              <a:rPr lang="en-US" sz="1200" dirty="0" smtClean="0"/>
              <a:t> WANG – DEV TEAM MEMBER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912519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/>
              <a:t>Sprint 1 </a:t>
            </a:r>
            <a:r>
              <a:rPr lang="en-US" dirty="0"/>
              <a:t>B</a:t>
            </a:r>
            <a:r>
              <a:rPr lang="en-US" dirty="0" smtClean="0"/>
              <a:t>urndown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1" y="1378021"/>
            <a:ext cx="8960834" cy="4849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495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Finished PBI (Sprint2: What is AI)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17528" y="1529253"/>
            <a:ext cx="6794938" cy="293693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7529" y="4549872"/>
            <a:ext cx="3467724" cy="192997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36513" y="4549871"/>
            <a:ext cx="3160187" cy="1929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873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75646" y="1529252"/>
            <a:ext cx="6794937" cy="286334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5647" y="4474110"/>
            <a:ext cx="3326522" cy="176789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59606" y="4474110"/>
            <a:ext cx="3326743" cy="1767892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646111" y="452718"/>
            <a:ext cx="9711834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/>
              <a:t>Finished PBI (Sprint2: User Comments)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8806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7173" y="4848964"/>
            <a:ext cx="3358055" cy="17556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7173" y="1946166"/>
            <a:ext cx="6810704" cy="285237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12525" y="4854783"/>
            <a:ext cx="3405352" cy="1749832"/>
          </a:xfrm>
          <a:prstGeom prst="rect">
            <a:avLst/>
          </a:prstGeom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646111" y="452718"/>
            <a:ext cx="9711834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/>
              <a:t>Finished PBI (Sprint2: User Auth)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9170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6684" y="1975789"/>
            <a:ext cx="8356308" cy="72902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38356" y="3042745"/>
            <a:ext cx="3610595" cy="227023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96684" y="3042745"/>
            <a:ext cx="3784308" cy="2270234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646110" y="452718"/>
            <a:ext cx="9743365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/>
              <a:t>Finished PBI (Sprint2: </a:t>
            </a:r>
            <a:r>
              <a:rPr lang="en-US" smtClean="0"/>
              <a:t>Nav Experience)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3957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/>
              <a:t>Sprint 2 </a:t>
            </a:r>
            <a:r>
              <a:rPr lang="en-US" dirty="0"/>
              <a:t>B</a:t>
            </a:r>
            <a:r>
              <a:rPr lang="en-US" dirty="0" smtClean="0"/>
              <a:t>urndown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018" y="1382011"/>
            <a:ext cx="9258816" cy="5003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676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2887" y="1679295"/>
            <a:ext cx="7024990" cy="264045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33006" cy="1400530"/>
          </a:xfrm>
        </p:spPr>
        <p:txBody>
          <a:bodyPr/>
          <a:lstStyle/>
          <a:p>
            <a:r>
              <a:rPr lang="en-US" dirty="0" smtClean="0"/>
              <a:t>Finished PBI (</a:t>
            </a:r>
            <a:r>
              <a:rPr lang="en-US" dirty="0" smtClean="0"/>
              <a:t>Sprint3: Static Tagging)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2886" y="4503408"/>
            <a:ext cx="3469728" cy="208657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9820" y="4503409"/>
            <a:ext cx="3358056" cy="2086578"/>
          </a:xfrm>
          <a:prstGeom prst="rect">
            <a:avLst/>
          </a:prstGeom>
        </p:spPr>
      </p:pic>
      <p:sp>
        <p:nvSpPr>
          <p:cNvPr id="11" name="Oval 10"/>
          <p:cNvSpPr/>
          <p:nvPr/>
        </p:nvSpPr>
        <p:spPr>
          <a:xfrm>
            <a:off x="2159875" y="2542589"/>
            <a:ext cx="6195849" cy="53723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90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33006" cy="1400530"/>
          </a:xfrm>
        </p:spPr>
        <p:txBody>
          <a:bodyPr/>
          <a:lstStyle/>
          <a:p>
            <a:r>
              <a:rPr lang="en-US" dirty="0" smtClean="0"/>
              <a:t>Finished PBI (</a:t>
            </a:r>
            <a:r>
              <a:rPr lang="en-US" dirty="0" smtClean="0"/>
              <a:t>Sprint3: Blogs Voting)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773" y="4470783"/>
            <a:ext cx="4130841" cy="223339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3696" y="4470783"/>
            <a:ext cx="4068161" cy="223339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1773" y="1365801"/>
            <a:ext cx="8270083" cy="3085972"/>
          </a:xfrm>
          <a:prstGeom prst="rect">
            <a:avLst/>
          </a:prstGeom>
        </p:spPr>
      </p:pic>
      <p:sp>
        <p:nvSpPr>
          <p:cNvPr id="11" name="Oval 10"/>
          <p:cNvSpPr/>
          <p:nvPr/>
        </p:nvSpPr>
        <p:spPr>
          <a:xfrm>
            <a:off x="8056179" y="3957145"/>
            <a:ext cx="961697" cy="36260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609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33006" cy="1400530"/>
          </a:xfrm>
        </p:spPr>
        <p:txBody>
          <a:bodyPr/>
          <a:lstStyle/>
          <a:p>
            <a:r>
              <a:rPr lang="en-US" dirty="0" smtClean="0"/>
              <a:t>Finished PBI (</a:t>
            </a:r>
            <a:r>
              <a:rPr lang="en-US" dirty="0" smtClean="0"/>
              <a:t>Sprint3: Example Pages)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773" y="1519517"/>
            <a:ext cx="8270084" cy="287240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773" y="4457028"/>
            <a:ext cx="4343813" cy="200338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5941" y="4457028"/>
            <a:ext cx="3819197" cy="2003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70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33006" cy="1400530"/>
          </a:xfrm>
        </p:spPr>
        <p:txBody>
          <a:bodyPr/>
          <a:lstStyle/>
          <a:p>
            <a:r>
              <a:rPr lang="en-US" dirty="0" smtClean="0"/>
              <a:t>Finished PBI (</a:t>
            </a:r>
            <a:r>
              <a:rPr lang="en-US" dirty="0" smtClean="0"/>
              <a:t>Sprint3: Search site)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774" y="4457028"/>
            <a:ext cx="4123095" cy="200338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773" y="1529255"/>
            <a:ext cx="8273365" cy="280626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0994" y="4457028"/>
            <a:ext cx="4020642" cy="2003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800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Far Vision &amp; Near Vision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Far Vision: </a:t>
            </a:r>
            <a:r>
              <a:rPr lang="en-US" i="1" dirty="0" smtClean="0"/>
              <a:t>Democratize </a:t>
            </a:r>
            <a:r>
              <a:rPr lang="en-US" i="1" dirty="0"/>
              <a:t>AI for the Common </a:t>
            </a:r>
            <a:r>
              <a:rPr lang="en-US" i="1" dirty="0" smtClean="0"/>
              <a:t>Good</a:t>
            </a:r>
            <a:endParaRPr lang="en-US" i="1" dirty="0"/>
          </a:p>
          <a:p>
            <a:pPr marL="400050" lvl="1" indent="0">
              <a:buNone/>
            </a:pPr>
            <a:r>
              <a:rPr lang="en-US" dirty="0" smtClean="0"/>
              <a:t>Create a one-stop shop to help students, educators, researchers and businesses cut through the hype, and learn how AI technology can be successfully leveraged to solve real world problems, drive </a:t>
            </a:r>
            <a:r>
              <a:rPr lang="en-US" dirty="0"/>
              <a:t>new business opportunities, </a:t>
            </a:r>
            <a:r>
              <a:rPr lang="en-US" dirty="0" smtClean="0"/>
              <a:t>accelerate </a:t>
            </a:r>
            <a:r>
              <a:rPr lang="en-US" dirty="0"/>
              <a:t>innovation </a:t>
            </a:r>
            <a:r>
              <a:rPr lang="en-US" dirty="0" smtClean="0"/>
              <a:t>efforts and create a positive impact on humanity.</a:t>
            </a:r>
          </a:p>
          <a:p>
            <a:pPr marL="400050" lvl="1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 smtClean="0"/>
              <a:t>Near Vision: </a:t>
            </a:r>
            <a:r>
              <a:rPr lang="en-US" i="1" dirty="0" smtClean="0"/>
              <a:t>Aggregate </a:t>
            </a:r>
            <a:r>
              <a:rPr lang="en-US" i="1" dirty="0"/>
              <a:t>content related to AI, Build an online community for knowledge </a:t>
            </a:r>
            <a:r>
              <a:rPr lang="en-US" i="1" dirty="0" smtClean="0"/>
              <a:t>sharing</a:t>
            </a:r>
            <a:endParaRPr lang="en-US" dirty="0"/>
          </a:p>
          <a:p>
            <a:pPr marL="400050" lvl="1" indent="0">
              <a:buNone/>
            </a:pPr>
            <a:r>
              <a:rPr lang="en-US" dirty="0"/>
              <a:t>Create an online channel for students, educators, researchers and technologists for learning and sharing knowledge in the field of Artificial Intelligence, Machine Learning &amp; Neural Networks.</a:t>
            </a:r>
          </a:p>
        </p:txBody>
      </p:sp>
    </p:spTree>
    <p:extLst>
      <p:ext uri="{BB962C8B-B14F-4D97-AF65-F5344CB8AC3E}">
        <p14:creationId xmlns:p14="http://schemas.microsoft.com/office/powerpoint/2010/main" val="1138218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/>
              <a:t>Sprint 3 </a:t>
            </a:r>
            <a:r>
              <a:rPr lang="en-US" dirty="0"/>
              <a:t>B</a:t>
            </a:r>
            <a:r>
              <a:rPr lang="en-US" dirty="0" smtClean="0"/>
              <a:t>urndown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228" y="1410507"/>
            <a:ext cx="9114752" cy="4974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513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 Stack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Angular , Node JS &amp; Firebase Coding Frameworks</a:t>
            </a:r>
          </a:p>
          <a:p>
            <a:r>
              <a:rPr lang="en-US" dirty="0" smtClean="0"/>
              <a:t>Webstorm  IDE</a:t>
            </a:r>
          </a:p>
          <a:p>
            <a:r>
              <a:rPr lang="en-US" dirty="0" smtClean="0"/>
              <a:t>Karma for TDD Test Cases</a:t>
            </a:r>
          </a:p>
          <a:p>
            <a:r>
              <a:rPr lang="en-US" dirty="0" smtClean="0"/>
              <a:t>Selenium &amp; Cucumber for BDD Tests</a:t>
            </a:r>
          </a:p>
          <a:p>
            <a:r>
              <a:rPr lang="en-US" dirty="0" err="1" smtClean="0"/>
              <a:t>Github</a:t>
            </a:r>
            <a:r>
              <a:rPr lang="en-US" dirty="0" smtClean="0"/>
              <a:t> for version control repository</a:t>
            </a:r>
          </a:p>
          <a:p>
            <a:r>
              <a:rPr lang="en-US" dirty="0" smtClean="0"/>
              <a:t>Gulp &amp; Travis for CI/CD</a:t>
            </a:r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0320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Stakeholders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Primary: Peter </a:t>
            </a:r>
            <a:r>
              <a:rPr lang="en-US" dirty="0" err="1" smtClean="0"/>
              <a:t>Henstock</a:t>
            </a:r>
            <a:r>
              <a:rPr lang="en-US" dirty="0" smtClean="0"/>
              <a:t> </a:t>
            </a:r>
            <a:r>
              <a:rPr lang="en-US" dirty="0"/>
              <a:t>(Professor - Harvard Extension School) </a:t>
            </a:r>
            <a:r>
              <a:rPr lang="en-US" dirty="0">
                <a:hlinkClick r:id="rId2"/>
              </a:rPr>
              <a:t>https://www.linkedin.com/in/peterhenstock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endParaRPr lang="en-US" dirty="0"/>
          </a:p>
          <a:p>
            <a:r>
              <a:rPr lang="en-US" dirty="0"/>
              <a:t>Secondary: Andrew </a:t>
            </a:r>
            <a:r>
              <a:rPr lang="en-US" dirty="0" err="1"/>
              <a:t>Kiriakedes</a:t>
            </a:r>
            <a:r>
              <a:rPr lang="en-US" dirty="0"/>
              <a:t> (Professional Data Scientist - Accenture) </a:t>
            </a:r>
            <a:r>
              <a:rPr lang="en-US" dirty="0">
                <a:hlinkClick r:id="rId3"/>
              </a:rPr>
              <a:t>https://www.linkedin.com/in/andrew-kiriakedes-565267123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endParaRPr lang="en-US" dirty="0"/>
          </a:p>
          <a:p>
            <a:r>
              <a:rPr lang="en-US" dirty="0"/>
              <a:t>Additional: </a:t>
            </a:r>
            <a:r>
              <a:rPr lang="en-US" dirty="0" err="1"/>
              <a:t>Hazem</a:t>
            </a:r>
            <a:r>
              <a:rPr lang="en-US" dirty="0"/>
              <a:t> </a:t>
            </a:r>
            <a:r>
              <a:rPr lang="en-US" dirty="0" err="1"/>
              <a:t>Salama</a:t>
            </a:r>
            <a:r>
              <a:rPr lang="en-US" dirty="0"/>
              <a:t> (Student/SE</a:t>
            </a:r>
            <a:r>
              <a:rPr lang="en-US" dirty="0" smtClean="0"/>
              <a:t>)</a:t>
            </a:r>
          </a:p>
          <a:p>
            <a:endParaRPr lang="en-US" dirty="0"/>
          </a:p>
          <a:p>
            <a:r>
              <a:rPr lang="en-US" dirty="0"/>
              <a:t>Additional: Andy Roy (AI product startup)</a:t>
            </a:r>
          </a:p>
        </p:txBody>
      </p:sp>
    </p:spTree>
    <p:extLst>
      <p:ext uri="{BB962C8B-B14F-4D97-AF65-F5344CB8AC3E}">
        <p14:creationId xmlns:p14="http://schemas.microsoft.com/office/powerpoint/2010/main" val="389480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Persona Example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Peter </a:t>
            </a:r>
            <a:r>
              <a:rPr lang="en-US" dirty="0" err="1" smtClean="0"/>
              <a:t>Henstock</a:t>
            </a:r>
            <a:r>
              <a:rPr lang="en-US" dirty="0" smtClean="0"/>
              <a:t>: </a:t>
            </a:r>
          </a:p>
          <a:p>
            <a:pPr lvl="1"/>
            <a:r>
              <a:rPr lang="en-US" b="1" dirty="0" smtClean="0"/>
              <a:t>Bio</a:t>
            </a:r>
            <a:r>
              <a:rPr lang="en-US" dirty="0"/>
              <a:t>: Expert in solving industry problems using machine learning &amp; AI. Harvard Lecturer in Machine Learning &amp; SW </a:t>
            </a:r>
            <a:r>
              <a:rPr lang="en-US" dirty="0" smtClean="0"/>
              <a:t>engineering.</a:t>
            </a:r>
            <a:endParaRPr lang="en-US" dirty="0"/>
          </a:p>
          <a:p>
            <a:pPr lvl="1"/>
            <a:r>
              <a:rPr lang="en-US" b="1" dirty="0" smtClean="0"/>
              <a:t>Goals</a:t>
            </a:r>
            <a:r>
              <a:rPr lang="en-US" dirty="0"/>
              <a:t>: A</a:t>
            </a:r>
            <a:r>
              <a:rPr lang="en-US" dirty="0" smtClean="0"/>
              <a:t>pply </a:t>
            </a:r>
            <a:r>
              <a:rPr lang="en-US" dirty="0"/>
              <a:t>machine learning, data mining, visualization and analytics skills to solve key problems.</a:t>
            </a:r>
            <a:r>
              <a:rPr lang="en-US" dirty="0" smtClean="0"/>
              <a:t>. </a:t>
            </a:r>
          </a:p>
          <a:p>
            <a:pPr lvl="1"/>
            <a:r>
              <a:rPr lang="en-US" b="1" dirty="0" smtClean="0"/>
              <a:t>Frustration</a:t>
            </a:r>
            <a:r>
              <a:rPr lang="en-US" dirty="0"/>
              <a:t>: Data science is a hybrid field integrating computer science, visualization, statistics, and business knowledge. The standard skill set emphasizes breadth over depth yet both are </a:t>
            </a:r>
            <a:r>
              <a:rPr lang="en-US" dirty="0" smtClean="0"/>
              <a:t>critical so looking to continuously enhance my knowledge in this field. </a:t>
            </a:r>
          </a:p>
          <a:p>
            <a:pPr lvl="1"/>
            <a:r>
              <a:rPr lang="en-US" b="1" dirty="0" smtClean="0"/>
              <a:t>Motivation</a:t>
            </a:r>
            <a:r>
              <a:rPr lang="en-US" dirty="0"/>
              <a:t>: Easy to </a:t>
            </a:r>
            <a:r>
              <a:rPr lang="en-US" dirty="0" smtClean="0"/>
              <a:t>Learn, Contains real world examples </a:t>
            </a:r>
          </a:p>
          <a:p>
            <a:pPr lvl="1"/>
            <a:r>
              <a:rPr lang="en-US" b="1" dirty="0" smtClean="0"/>
              <a:t>Looking</a:t>
            </a:r>
            <a:r>
              <a:rPr lang="en-US" dirty="0" smtClean="0"/>
              <a:t> </a:t>
            </a:r>
            <a:r>
              <a:rPr lang="en-US" dirty="0"/>
              <a:t>for: I'm looking for a site that </a:t>
            </a:r>
            <a:r>
              <a:rPr lang="en-US" dirty="0" smtClean="0"/>
              <a:t>will help me keep in touch with trends in this field and stay current on latest technologies.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729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Persona Example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Andrew </a:t>
            </a:r>
            <a:r>
              <a:rPr lang="en-US" dirty="0" err="1" smtClean="0"/>
              <a:t>Kiriakedes</a:t>
            </a:r>
            <a:r>
              <a:rPr lang="en-US" dirty="0" smtClean="0"/>
              <a:t>: </a:t>
            </a:r>
          </a:p>
          <a:p>
            <a:pPr lvl="1"/>
            <a:r>
              <a:rPr lang="en-US" b="1" dirty="0" smtClean="0"/>
              <a:t>Bio</a:t>
            </a:r>
            <a:r>
              <a:rPr lang="en-US" dirty="0"/>
              <a:t>: </a:t>
            </a:r>
            <a:r>
              <a:rPr lang="en-US" dirty="0" smtClean="0"/>
              <a:t>Business &amp; Technology expert with focus on Data Science.</a:t>
            </a:r>
            <a:endParaRPr lang="en-US" dirty="0"/>
          </a:p>
          <a:p>
            <a:pPr lvl="1"/>
            <a:r>
              <a:rPr lang="en-US" b="1" dirty="0" smtClean="0"/>
              <a:t>Goals</a:t>
            </a:r>
            <a:r>
              <a:rPr lang="en-US" dirty="0"/>
              <a:t>: </a:t>
            </a:r>
            <a:r>
              <a:rPr lang="en-US" dirty="0" smtClean="0"/>
              <a:t>Leverage AI &amp; advanced analytics to solve business problems.</a:t>
            </a:r>
          </a:p>
          <a:p>
            <a:pPr lvl="1"/>
            <a:r>
              <a:rPr lang="en-US" b="1" dirty="0" smtClean="0"/>
              <a:t>Frustration</a:t>
            </a:r>
            <a:r>
              <a:rPr lang="en-US" dirty="0"/>
              <a:t>: </a:t>
            </a:r>
            <a:r>
              <a:rPr lang="en-US" dirty="0" smtClean="0"/>
              <a:t>Limited options online to </a:t>
            </a:r>
            <a:r>
              <a:rPr lang="en-US" dirty="0"/>
              <a:t>help me test hypothesis </a:t>
            </a:r>
            <a:r>
              <a:rPr lang="en-US" dirty="0" smtClean="0"/>
              <a:t>in AI, ML &amp; Neural Networks.</a:t>
            </a:r>
            <a:endParaRPr lang="en-US" dirty="0"/>
          </a:p>
          <a:p>
            <a:pPr lvl="1"/>
            <a:r>
              <a:rPr lang="en-US" b="1" dirty="0" smtClean="0"/>
              <a:t>Motivation</a:t>
            </a:r>
            <a:r>
              <a:rPr lang="en-US" dirty="0"/>
              <a:t>: </a:t>
            </a:r>
            <a:r>
              <a:rPr lang="en-US" dirty="0" smtClean="0"/>
              <a:t>Ability to experiment with new ideas in this field.</a:t>
            </a:r>
          </a:p>
          <a:p>
            <a:pPr lvl="1"/>
            <a:r>
              <a:rPr lang="en-US" b="1" dirty="0" smtClean="0"/>
              <a:t>Looking</a:t>
            </a:r>
            <a:r>
              <a:rPr lang="en-US" dirty="0" smtClean="0"/>
              <a:t> </a:t>
            </a:r>
            <a:r>
              <a:rPr lang="en-US" dirty="0"/>
              <a:t>for: I'm looking for a site </a:t>
            </a:r>
            <a:r>
              <a:rPr lang="en-US" dirty="0" smtClean="0"/>
              <a:t>that </a:t>
            </a:r>
            <a:r>
              <a:rPr lang="en-US" dirty="0"/>
              <a:t>serves as one stop channel to get trends and provides a playpen to test new ideas in this field and publish original thoughts. </a:t>
            </a:r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4789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Persona Example 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Andy Roy: </a:t>
            </a:r>
            <a:endParaRPr lang="en-US" dirty="0" smtClean="0"/>
          </a:p>
          <a:p>
            <a:pPr lvl="1"/>
            <a:r>
              <a:rPr lang="en-US" b="1" dirty="0" smtClean="0"/>
              <a:t>Bio</a:t>
            </a:r>
            <a:r>
              <a:rPr lang="en-US" dirty="0"/>
              <a:t>: A results-driven technology and marketing executive with proven expertise in marketing, sales management, technology consulting, program management and product design. </a:t>
            </a:r>
            <a:endParaRPr lang="en-US" dirty="0" smtClean="0"/>
          </a:p>
          <a:p>
            <a:pPr lvl="1"/>
            <a:r>
              <a:rPr lang="en-US" b="1" dirty="0" smtClean="0"/>
              <a:t>Goals</a:t>
            </a:r>
            <a:r>
              <a:rPr lang="en-US" dirty="0"/>
              <a:t>: Working on AI product startup that focuses on </a:t>
            </a:r>
            <a:r>
              <a:rPr lang="en-US" dirty="0" smtClean="0"/>
              <a:t>chat-bots </a:t>
            </a:r>
            <a:r>
              <a:rPr lang="en-US" dirty="0"/>
              <a:t>and predictive analytics help engage consumers along the path to purchase. </a:t>
            </a:r>
            <a:endParaRPr lang="en-US" dirty="0" smtClean="0"/>
          </a:p>
          <a:p>
            <a:pPr lvl="1"/>
            <a:r>
              <a:rPr lang="en-US" b="1" dirty="0" smtClean="0"/>
              <a:t>Frustration</a:t>
            </a:r>
            <a:r>
              <a:rPr lang="en-US" dirty="0"/>
              <a:t>: Not easy to stay up to date on AI trends </a:t>
            </a:r>
            <a:endParaRPr lang="en-US" dirty="0" smtClean="0"/>
          </a:p>
          <a:p>
            <a:pPr lvl="1"/>
            <a:r>
              <a:rPr lang="en-US" b="1" dirty="0" smtClean="0"/>
              <a:t>Motivation</a:t>
            </a:r>
            <a:r>
              <a:rPr lang="en-US" dirty="0"/>
              <a:t>: Easy to Access, Online Channel, Free </a:t>
            </a:r>
            <a:endParaRPr lang="en-US" dirty="0" smtClean="0"/>
          </a:p>
          <a:p>
            <a:pPr lvl="1"/>
            <a:r>
              <a:rPr lang="en-US" b="1" dirty="0" smtClean="0"/>
              <a:t>Looking</a:t>
            </a:r>
            <a:r>
              <a:rPr lang="en-US" dirty="0" smtClean="0"/>
              <a:t> </a:t>
            </a:r>
            <a:r>
              <a:rPr lang="en-US" dirty="0"/>
              <a:t>for: I'm looking for a site that will simplify assimilating trends related to AI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5619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Persona Example 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Hazem</a:t>
            </a:r>
            <a:r>
              <a:rPr lang="en-US" dirty="0" smtClean="0"/>
              <a:t> </a:t>
            </a:r>
            <a:r>
              <a:rPr lang="en-US" dirty="0" err="1" smtClean="0"/>
              <a:t>Salema</a:t>
            </a:r>
            <a:r>
              <a:rPr lang="en-US" dirty="0" smtClean="0"/>
              <a:t>: </a:t>
            </a:r>
            <a:endParaRPr lang="en-US" dirty="0" smtClean="0"/>
          </a:p>
          <a:p>
            <a:pPr lvl="1"/>
            <a:r>
              <a:rPr lang="en-US" b="1" dirty="0" smtClean="0"/>
              <a:t>Bio</a:t>
            </a:r>
            <a:r>
              <a:rPr lang="en-US" dirty="0"/>
              <a:t>: </a:t>
            </a:r>
            <a:r>
              <a:rPr lang="en-US" dirty="0"/>
              <a:t>Software Engineer with interest in Artificial Intelligence and Machine Learning fields</a:t>
            </a:r>
            <a:r>
              <a:rPr lang="en-US" dirty="0" smtClean="0"/>
              <a:t>. </a:t>
            </a:r>
            <a:endParaRPr lang="en-US" dirty="0" smtClean="0"/>
          </a:p>
          <a:p>
            <a:pPr lvl="1"/>
            <a:r>
              <a:rPr lang="en-US" b="1" dirty="0" smtClean="0"/>
              <a:t>Goals</a:t>
            </a:r>
            <a:r>
              <a:rPr lang="en-US" dirty="0"/>
              <a:t>: </a:t>
            </a:r>
            <a:r>
              <a:rPr lang="en-US" dirty="0"/>
              <a:t>Application of Artificial Intelligence to achieve business goals and help in non-profit initiatives </a:t>
            </a:r>
            <a:endParaRPr lang="en-US" dirty="0" smtClean="0"/>
          </a:p>
          <a:p>
            <a:pPr lvl="1"/>
            <a:r>
              <a:rPr lang="en-US" b="1" dirty="0" smtClean="0"/>
              <a:t>Frustration</a:t>
            </a:r>
            <a:r>
              <a:rPr lang="en-US" dirty="0"/>
              <a:t>: </a:t>
            </a:r>
            <a:r>
              <a:rPr lang="en-US" dirty="0"/>
              <a:t>Scarcity of real-life example projects to learn from.  Most examples are made up of nicely extracted data with lack of real-life aspects of data collection</a:t>
            </a:r>
            <a:endParaRPr lang="en-US" dirty="0" smtClean="0"/>
          </a:p>
          <a:p>
            <a:pPr lvl="1"/>
            <a:r>
              <a:rPr lang="en-US" b="1" dirty="0" smtClean="0"/>
              <a:t>Motivation</a:t>
            </a:r>
            <a:r>
              <a:rPr lang="en-US" dirty="0"/>
              <a:t>: </a:t>
            </a:r>
            <a:r>
              <a:rPr lang="en-US" dirty="0"/>
              <a:t>Passion for data exploration and the ability of Artificial Intelligence to help businesses and non-profit organizations</a:t>
            </a:r>
            <a:endParaRPr lang="en-US" dirty="0" smtClean="0"/>
          </a:p>
          <a:p>
            <a:pPr lvl="1"/>
            <a:r>
              <a:rPr lang="en-US" b="1" dirty="0" smtClean="0"/>
              <a:t>Looking</a:t>
            </a:r>
            <a:r>
              <a:rPr lang="en-US" dirty="0" smtClean="0"/>
              <a:t> </a:t>
            </a:r>
            <a:r>
              <a:rPr lang="en-US" dirty="0" smtClean="0"/>
              <a:t>for</a:t>
            </a:r>
            <a:r>
              <a:rPr lang="en-US" dirty="0"/>
              <a:t> A site that provides real-life examples and projects done by expert Machine Learning and Artificial Intelligence practitioners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8048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KANBAN BOARD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772235" y="1411813"/>
            <a:ext cx="10358220" cy="3869635"/>
            <a:chOff x="-249013" y="1853248"/>
            <a:chExt cx="12441013" cy="3925614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2"/>
            <a:srcRect t="6070"/>
            <a:stretch/>
          </p:blipFill>
          <p:spPr>
            <a:xfrm>
              <a:off x="-249013" y="1853248"/>
              <a:ext cx="4947137" cy="3925614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86172" y="1853248"/>
              <a:ext cx="7505828" cy="39256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95324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51945" y="1923206"/>
            <a:ext cx="7762870" cy="71698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64"/>
          <a:stretch/>
        </p:blipFill>
        <p:spPr>
          <a:xfrm>
            <a:off x="1921243" y="2957948"/>
            <a:ext cx="3730637" cy="319060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7804"/>
          <a:stretch/>
        </p:blipFill>
        <p:spPr>
          <a:xfrm>
            <a:off x="5878390" y="2957948"/>
            <a:ext cx="3736425" cy="3193173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/>
              <a:t>Finished PBI </a:t>
            </a:r>
            <a:r>
              <a:rPr lang="en-US" dirty="0"/>
              <a:t>(Sprint1: Site </a:t>
            </a:r>
            <a:r>
              <a:rPr lang="en-US" dirty="0" smtClean="0"/>
              <a:t>Nav)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2095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9029</TotalTime>
  <Words>621</Words>
  <Application>Microsoft Macintosh PowerPoint</Application>
  <PresentationFormat>Widescreen</PresentationFormat>
  <Paragraphs>70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Century Gothic</vt:lpstr>
      <vt:lpstr>Wingdings 3</vt:lpstr>
      <vt:lpstr>Arial</vt:lpstr>
      <vt:lpstr>Ion</vt:lpstr>
      <vt:lpstr>CSCIE-71-Project </vt:lpstr>
      <vt:lpstr>Far Vision &amp; Near Vision</vt:lpstr>
      <vt:lpstr>Stakeholders</vt:lpstr>
      <vt:lpstr>Persona Example 1</vt:lpstr>
      <vt:lpstr>Persona Example 2</vt:lpstr>
      <vt:lpstr>Persona Example 3</vt:lpstr>
      <vt:lpstr>Persona Example 3</vt:lpstr>
      <vt:lpstr>KANBAN BOARD</vt:lpstr>
      <vt:lpstr>PowerPoint Presentation</vt:lpstr>
      <vt:lpstr>PowerPoint Presentation</vt:lpstr>
      <vt:lpstr>Finished PBI (Sprint2: What is AI)</vt:lpstr>
      <vt:lpstr>PowerPoint Presentation</vt:lpstr>
      <vt:lpstr>PowerPoint Presentation</vt:lpstr>
      <vt:lpstr>PowerPoint Presentation</vt:lpstr>
      <vt:lpstr>PowerPoint Presentation</vt:lpstr>
      <vt:lpstr>Finished PBI (Sprint3: Static Tagging)</vt:lpstr>
      <vt:lpstr>Finished PBI (Sprint3: Blogs Voting)</vt:lpstr>
      <vt:lpstr>Finished PBI (Sprint3: Example Pages)</vt:lpstr>
      <vt:lpstr>Finished PBI (Sprint3: Search site)</vt:lpstr>
      <vt:lpstr>PowerPoint Presentation</vt:lpstr>
      <vt:lpstr>Dev Stack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CSCIE-71-Project </dc:title>
  <dc:creator>Digant Shah (WT85 - Wipro Digital)</dc:creator>
  <cp:lastModifiedBy>Digant Shah (WT85 - Wipro Digital)</cp:lastModifiedBy>
  <cp:revision>40</cp:revision>
  <cp:lastPrinted>2017-12-10T21:23:59Z</cp:lastPrinted>
  <dcterms:created xsi:type="dcterms:W3CDTF">2017-12-10T05:11:46Z</dcterms:created>
  <dcterms:modified xsi:type="dcterms:W3CDTF">2017-12-17T14:40:37Z</dcterms:modified>
</cp:coreProperties>
</file>